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60a10cf1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60a10cf1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60a10cf1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060a10cf1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60a10cf1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60a10cf1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60a10cf1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60a10cf1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60a10cf1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60a10cf1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60a10cf1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60a10cf1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60a10cf1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60a10cf1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60a10cf1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60a10cf1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60a10cf1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60a10cf1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60a10cf1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60a10cf1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60a10cf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60a10cf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60a10cf1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060a10cf1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60a10cf1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60a10cf1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60a10cf1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60a10cf1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60a10cf1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60a10cf1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60a10cf1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060a10cf1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060a10cf1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060a10cf1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60a10cf1e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60a10cf1e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60a10cf1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060a10cf1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60a10cf1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060a10cf1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60a10cf1e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060a10cf1e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60a10cf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60a10cf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60a10cf1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060a10cf1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060a10cf1e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060a10cf1e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60a10cf1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060a10cf1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060a10cf1e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060a10cf1e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60a10cf1e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60a10cf1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60a10cf1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060a10cf1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060a10cf1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060a10cf1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60a10cf1e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60a10cf1e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60a10cf1e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060a10cf1e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060a10cf1e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060a10cf1e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060a10cf1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060a10cf1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060a10cf1e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060a10cf1e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60a10cf1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60a10cf1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60a10cf1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60a10cf1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60a10cf1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60a10cf1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60a10cf1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60a10cf1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60a10cf1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60a10cf1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DARPA TC E3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Labeling Overview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TRACE firefox: Successful Attack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993" y="1170125"/>
            <a:ext cx="341530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3507543" y="4089875"/>
            <a:ext cx="7344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1729818" y="3689675"/>
            <a:ext cx="14289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/var/log/xtmp</a:t>
            </a:r>
            <a:br>
              <a:rPr lang="en"/>
            </a:br>
            <a:r>
              <a:rPr lang="en"/>
              <a:t>Not in logs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6208318" y="2473225"/>
            <a:ext cx="7344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firefox</a:t>
            </a:r>
            <a:endParaRPr/>
          </a:p>
        </p:txBody>
      </p:sp>
      <p:cxnSp>
        <p:nvCxnSpPr>
          <p:cNvPr id="138" name="Google Shape;138;p22"/>
          <p:cNvCxnSpPr>
            <a:stCxn id="137" idx="1"/>
          </p:cNvCxnSpPr>
          <p:nvPr/>
        </p:nvCxnSpPr>
        <p:spPr>
          <a:xfrm rot="10800000">
            <a:off x="4382218" y="2506225"/>
            <a:ext cx="1826100" cy="1671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981318" y="3139975"/>
            <a:ext cx="19104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ad server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in logs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1757968" y="3009200"/>
            <a:ext cx="18261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/home/admin/cache</a:t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4501168" y="951800"/>
            <a:ext cx="16485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/dev/glx_alsa_475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5034568" y="1561400"/>
            <a:ext cx="16485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/proc/PID/???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1834168" y="1332800"/>
            <a:ext cx="13149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IP addresses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THEIA firefox: Failed allstate.com Attack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2, |E| = 9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5455"/>
            <a:ext cx="9143999" cy="1632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THEIA firefox: Failed gatech.edu Attack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223, |E| = 1,310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4627"/>
            <a:ext cx="9144003" cy="26610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5967431" y="1595375"/>
            <a:ext cx="30129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“Crashed a few times before the exploit finally worked”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2900625" y="1312075"/>
            <a:ext cx="15975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binary</a:t>
            </a:r>
            <a:endParaRPr/>
          </a:p>
        </p:txBody>
      </p:sp>
      <p:cxnSp>
        <p:nvCxnSpPr>
          <p:cNvPr id="160" name="Google Shape;160;p24"/>
          <p:cNvCxnSpPr>
            <a:stCxn id="159" idx="2"/>
          </p:cNvCxnSpPr>
          <p:nvPr/>
        </p:nvCxnSpPr>
        <p:spPr>
          <a:xfrm>
            <a:off x="3699375" y="1712275"/>
            <a:ext cx="541800" cy="10980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4"/>
          <p:cNvSpPr txBox="1"/>
          <p:nvPr/>
        </p:nvSpPr>
        <p:spPr>
          <a:xfrm>
            <a:off x="7027550" y="4168675"/>
            <a:ext cx="15975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intrusion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THEIA firefox: Failed gatech.edu Attack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063" y="1017725"/>
            <a:ext cx="671788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6783350" y="388275"/>
            <a:ext cx="22845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gatech.edu,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not in logs anyways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6148650" y="3946300"/>
            <a:ext cx="19032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process appears to have no parent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2576"/>
            <a:ext cx="9144003" cy="40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THEIA firefox: Successful gatech.edu Attack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246, |E| = 1,478</a:t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6641350" y="3878775"/>
            <a:ext cx="25026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was left open when attack succeeded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2900625" y="1312075"/>
            <a:ext cx="15975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binary</a:t>
            </a:r>
            <a:endParaRPr/>
          </a:p>
        </p:txBody>
      </p:sp>
      <p:cxnSp>
        <p:nvCxnSpPr>
          <p:cNvPr id="179" name="Google Shape;179;p26"/>
          <p:cNvCxnSpPr>
            <a:stCxn id="178" idx="2"/>
          </p:cNvCxnSpPr>
          <p:nvPr/>
        </p:nvCxnSpPr>
        <p:spPr>
          <a:xfrm flipH="1">
            <a:off x="3672075" y="1712275"/>
            <a:ext cx="27300" cy="10824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6"/>
          <p:cNvSpPr txBox="1"/>
          <p:nvPr/>
        </p:nvSpPr>
        <p:spPr>
          <a:xfrm>
            <a:off x="60450" y="3256875"/>
            <a:ext cx="15975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intrusion</a:t>
            </a:r>
            <a:endParaRPr/>
          </a:p>
        </p:txBody>
      </p:sp>
      <p:cxnSp>
        <p:nvCxnSpPr>
          <p:cNvPr id="181" name="Google Shape;181;p26"/>
          <p:cNvCxnSpPr/>
          <p:nvPr/>
        </p:nvCxnSpPr>
        <p:spPr>
          <a:xfrm flipH="1">
            <a:off x="469350" y="3667475"/>
            <a:ext cx="101100" cy="6702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FiveDirections firefox: Successful Attack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1,040, |E| = 20,250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3325"/>
            <a:ext cx="9144003" cy="33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3298100" y="1152475"/>
            <a:ext cx="13404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firefox.exe</a:t>
            </a:r>
            <a:endParaRPr/>
          </a:p>
        </p:txBody>
      </p:sp>
      <p:cxnSp>
        <p:nvCxnSpPr>
          <p:cNvPr id="190" name="Google Shape;190;p27"/>
          <p:cNvCxnSpPr>
            <a:stCxn id="189" idx="2"/>
          </p:cNvCxnSpPr>
          <p:nvPr/>
        </p:nvCxnSpPr>
        <p:spPr>
          <a:xfrm>
            <a:off x="3968300" y="1552675"/>
            <a:ext cx="795000" cy="16395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7"/>
          <p:cNvSpPr txBox="1"/>
          <p:nvPr/>
        </p:nvSpPr>
        <p:spPr>
          <a:xfrm>
            <a:off x="6069000" y="1251525"/>
            <a:ext cx="28713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attack involved exfiltration, hence the amount of vertices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2325"/>
            <a:ext cx="8839199" cy="295562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FiveDirections firefox: Successful Attack</a:t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6069000" y="1251525"/>
            <a:ext cx="28713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attack involved exfiltration, hence the amount of vertices</a:t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1568850" y="4084800"/>
            <a:ext cx="8331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firefox</a:t>
            </a:r>
            <a:endParaRPr/>
          </a:p>
        </p:txBody>
      </p:sp>
      <p:cxnSp>
        <p:nvCxnSpPr>
          <p:cNvPr id="200" name="Google Shape;200;p28"/>
          <p:cNvCxnSpPr>
            <a:stCxn id="199" idx="1"/>
          </p:cNvCxnSpPr>
          <p:nvPr/>
        </p:nvCxnSpPr>
        <p:spPr>
          <a:xfrm rot="10800000">
            <a:off x="897750" y="3768900"/>
            <a:ext cx="671100" cy="5160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3.8: CADETS nginx: Failed Attack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3, |E| = 355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050" y="1201900"/>
            <a:ext cx="6443526" cy="27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13" y="2059588"/>
            <a:ext cx="376237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188650" y="3252313"/>
            <a:ext cx="8415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nginx</a:t>
            </a:r>
            <a:endParaRPr/>
          </a:p>
        </p:txBody>
      </p:sp>
      <p:cxnSp>
        <p:nvCxnSpPr>
          <p:cNvPr id="210" name="Google Shape;210;p29"/>
          <p:cNvCxnSpPr>
            <a:stCxn id="209" idx="3"/>
          </p:cNvCxnSpPr>
          <p:nvPr/>
        </p:nvCxnSpPr>
        <p:spPr>
          <a:xfrm flipH="1" rot="10800000">
            <a:off x="1030150" y="3426013"/>
            <a:ext cx="615900" cy="264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0131"/>
            <a:ext cx="9144001" cy="437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3.10: FiveDirections extension: Failed Attack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69, |E| = 375</a:t>
            </a:r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227625" y="4319975"/>
            <a:ext cx="20184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registry keys elided to save space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38" y="831650"/>
            <a:ext cx="7852324" cy="45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3.10: FiveDirections extension: Successful Attack?</a:t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14, |E| = 69</a:t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352250" y="1740450"/>
            <a:ext cx="39432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claims Drakon (the malware) failed to run, but it actually shows up in the logs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Foreword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 subgraphs might not be 100% complete (I may have missed some of the “connector” events between attack stages)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ADS purposes I think this is mostly fine, as a few missing edges out of a few thousand or so will cause limited statistical errors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attack reconstruction, this will be more problematic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Generated primarily via process subtree tracing from known points of intrusion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Once again, good for ADS: we have all of the events associated with anomalous processes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Bad for attack reconstruction: lots of noise and behaviors that are part of normal process behavior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presentation purposes, reduced all parallel edges in subgraphs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Ground Truth Section 3: Nation State, Section 4: Common Threat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3.10: FiveDirections extension: Ground Truth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24058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843225" y="1709300"/>
            <a:ext cx="18471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true in the logs</a:t>
            </a:r>
            <a:endParaRPr/>
          </a:p>
        </p:txBody>
      </p:sp>
      <p:cxnSp>
        <p:nvCxnSpPr>
          <p:cNvPr id="234" name="Google Shape;234;p32"/>
          <p:cNvCxnSpPr>
            <a:stCxn id="233" idx="2"/>
          </p:cNvCxnSpPr>
          <p:nvPr/>
        </p:nvCxnSpPr>
        <p:spPr>
          <a:xfrm>
            <a:off x="1766775" y="2109500"/>
            <a:ext cx="923400" cy="5370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0743"/>
            <a:ext cx="9144001" cy="427641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3.11: THEIA extension: Failed Attack</a:t>
            </a: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24, |E| = 560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3.11: THEIA extension: Successful Attack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|V| = 25595, |E| = 65518. This attack involve port scanning, so is larger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After collapsing all “NA:0” sockets, new size is |V| = 318, |E| = 65518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2821"/>
            <a:ext cx="9144003" cy="263425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/>
          <p:nvPr/>
        </p:nvSpPr>
        <p:spPr>
          <a:xfrm>
            <a:off x="6586825" y="3868000"/>
            <a:ext cx="23379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 apt port scan</a:t>
            </a:r>
            <a:endParaRPr/>
          </a:p>
        </p:txBody>
      </p:sp>
      <p:sp>
        <p:nvSpPr>
          <p:cNvPr id="250" name="Google Shape;250;p34"/>
          <p:cNvSpPr txBox="1"/>
          <p:nvPr/>
        </p:nvSpPr>
        <p:spPr>
          <a:xfrm>
            <a:off x="6135650" y="2016625"/>
            <a:ext cx="28059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/home/admin/profile (old attack)</a:t>
            </a:r>
            <a:endParaRPr/>
          </a:p>
        </p:txBody>
      </p:sp>
      <p:sp>
        <p:nvSpPr>
          <p:cNvPr id="251" name="Google Shape;251;p34"/>
          <p:cNvSpPr txBox="1"/>
          <p:nvPr/>
        </p:nvSpPr>
        <p:spPr>
          <a:xfrm>
            <a:off x="3196750" y="2092825"/>
            <a:ext cx="19920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gtcache (new attack)</a:t>
            </a:r>
            <a:endParaRPr/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3991700" y="2493025"/>
            <a:ext cx="19500" cy="7770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4"/>
          <p:cNvCxnSpPr>
            <a:stCxn id="250" idx="2"/>
          </p:cNvCxnSpPr>
          <p:nvPr/>
        </p:nvCxnSpPr>
        <p:spPr>
          <a:xfrm flipH="1">
            <a:off x="6641300" y="2416825"/>
            <a:ext cx="897300" cy="1599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34"/>
          <p:cNvCxnSpPr>
            <a:stCxn id="249" idx="0"/>
          </p:cNvCxnSpPr>
          <p:nvPr/>
        </p:nvCxnSpPr>
        <p:spPr>
          <a:xfrm rot="10800000">
            <a:off x="7011775" y="3415600"/>
            <a:ext cx="744000" cy="4524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4"/>
          <p:cNvCxnSpPr>
            <a:stCxn id="248" idx="2"/>
          </p:cNvCxnSpPr>
          <p:nvPr/>
        </p:nvCxnSpPr>
        <p:spPr>
          <a:xfrm rot="10800000">
            <a:off x="3851401" y="4353280"/>
            <a:ext cx="720600" cy="3738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34"/>
          <p:cNvSpPr txBox="1"/>
          <p:nvPr/>
        </p:nvSpPr>
        <p:spPr>
          <a:xfrm>
            <a:off x="4572000" y="4568875"/>
            <a:ext cx="25215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intrusion of pass_mgr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3.11 THEIA extension: Ground Truth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1420"/>
            <a:ext cx="9144001" cy="2120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900" y="1762250"/>
            <a:ext cx="4892224" cy="33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3.12: TRACE extension: Failed Attack</a:t>
            </a:r>
            <a:endParaRPr/>
          </a:p>
        </p:txBody>
      </p: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|V| = 22, |E| = 240,401,611 (!)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Ground truth indicates TRACE hanged forever, probably due to log DoS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quarter billion edges are all between</a:t>
            </a:r>
            <a:br>
              <a:rPr lang="en"/>
            </a:br>
            <a:r>
              <a:rPr lang="en"/>
              <a:t>sock=61.130.69.232:80 and pass_mgr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3.13: CADETS nginx: Successful Attack</a:t>
            </a:r>
            <a:endParaRPr/>
          </a:p>
        </p:txBody>
      </p:sp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12881, |E| = 14505. Involved many repeated attempts and port scanning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1382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297700" y="183925"/>
            <a:ext cx="21090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/tmp/test (final attempt)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cxnSp>
        <p:nvCxnSpPr>
          <p:cNvPr id="282" name="Google Shape;282;p38"/>
          <p:cNvCxnSpPr>
            <a:stCxn id="281" idx="2"/>
          </p:cNvCxnSpPr>
          <p:nvPr/>
        </p:nvCxnSpPr>
        <p:spPr>
          <a:xfrm>
            <a:off x="1352200" y="799525"/>
            <a:ext cx="2359200" cy="16521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38"/>
          <p:cNvSpPr txBox="1"/>
          <p:nvPr/>
        </p:nvSpPr>
        <p:spPr>
          <a:xfrm>
            <a:off x="6567750" y="4271900"/>
            <a:ext cx="14217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attempt</a:t>
            </a:r>
            <a:endParaRPr/>
          </a:p>
        </p:txBody>
      </p:sp>
      <p:sp>
        <p:nvSpPr>
          <p:cNvPr id="284" name="Google Shape;284;p38"/>
          <p:cNvSpPr txBox="1"/>
          <p:nvPr/>
        </p:nvSpPr>
        <p:spPr>
          <a:xfrm>
            <a:off x="6567750" y="1025575"/>
            <a:ext cx="19950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attempts (~8) resulting in malware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3.13: CADETS ground truth</a:t>
            </a:r>
            <a:endParaRPr/>
          </a:p>
        </p:txBody>
      </p:sp>
      <p:sp>
        <p:nvSpPr>
          <p:cNvPr id="290" name="Google Shape;29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Can see some of the attempts here</a:t>
            </a:r>
            <a:endParaRPr/>
          </a:p>
        </p:txBody>
      </p:sp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521" y="0"/>
            <a:ext cx="40161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928688"/>
            <a:ext cx="8724900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3.14: CADETS nginx: Successful Attack</a:t>
            </a:r>
            <a:endParaRPr/>
          </a:p>
        </p:txBody>
      </p:sp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33, |E| = 20,418</a:t>
            </a:r>
            <a:endParaRPr/>
          </a:p>
        </p:txBody>
      </p:sp>
      <p:sp>
        <p:nvSpPr>
          <p:cNvPr id="299" name="Google Shape;299;p40"/>
          <p:cNvSpPr txBox="1"/>
          <p:nvPr/>
        </p:nvSpPr>
        <p:spPr>
          <a:xfrm>
            <a:off x="311700" y="4568875"/>
            <a:ext cx="16848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process</a:t>
            </a:r>
            <a:endParaRPr/>
          </a:p>
        </p:txBody>
      </p:sp>
      <p:cxnSp>
        <p:nvCxnSpPr>
          <p:cNvPr id="300" name="Google Shape;300;p40"/>
          <p:cNvCxnSpPr>
            <a:stCxn id="299" idx="0"/>
          </p:cNvCxnSpPr>
          <p:nvPr/>
        </p:nvCxnSpPr>
        <p:spPr>
          <a:xfrm flipH="1" rot="10800000">
            <a:off x="1154100" y="3363475"/>
            <a:ext cx="1278900" cy="12054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40"/>
          <p:cNvSpPr txBox="1"/>
          <p:nvPr/>
        </p:nvSpPr>
        <p:spPr>
          <a:xfrm>
            <a:off x="6259475" y="3873525"/>
            <a:ext cx="24357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Shellcode server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sure why it’s detached</a:t>
            </a:r>
            <a:endParaRPr/>
          </a:p>
        </p:txBody>
      </p:sp>
      <p:sp>
        <p:nvSpPr>
          <p:cNvPr id="302" name="Google Shape;302;p40"/>
          <p:cNvSpPr txBox="1"/>
          <p:nvPr/>
        </p:nvSpPr>
        <p:spPr>
          <a:xfrm>
            <a:off x="5679300" y="1000075"/>
            <a:ext cx="24357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l</a:t>
            </a:r>
            <a:r>
              <a:rPr lang="en"/>
              <a:t>ibdrakon”, i.e., server of malicious binary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3.14: CADETS nginx: Ground Truth</a:t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502" y="964025"/>
            <a:ext cx="5845525" cy="417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3669" l="0" r="0" t="3660"/>
          <a:stretch/>
        </p:blipFill>
        <p:spPr>
          <a:xfrm>
            <a:off x="0" y="1922835"/>
            <a:ext cx="9143998" cy="145941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3.1: CADETS nginx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19, |E| = 964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3.15: TRACE “pine”: Successful Attack</a:t>
            </a:r>
            <a:endParaRPr/>
          </a:p>
        </p:txBody>
      </p:sp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|V| = 1,548, |E| = 4,399. Large due to port scanning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Ground truth description for this attack is completely wrong for some reason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seems to be describing the Common Threat pine attack that happens later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 notes accurately describe this attack on the malicious extension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824" y="0"/>
            <a:ext cx="62183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3"/>
          <p:cNvSpPr txBox="1"/>
          <p:nvPr/>
        </p:nvSpPr>
        <p:spPr>
          <a:xfrm>
            <a:off x="7021600" y="3984450"/>
            <a:ext cx="16848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ztmp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cxnSp>
        <p:nvCxnSpPr>
          <p:cNvPr id="321" name="Google Shape;321;p43"/>
          <p:cNvCxnSpPr>
            <a:stCxn id="320" idx="0"/>
          </p:cNvCxnSpPr>
          <p:nvPr/>
        </p:nvCxnSpPr>
        <p:spPr>
          <a:xfrm rot="10800000">
            <a:off x="5300800" y="2487450"/>
            <a:ext cx="2563200" cy="14970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43"/>
          <p:cNvSpPr txBox="1"/>
          <p:nvPr/>
        </p:nvSpPr>
        <p:spPr>
          <a:xfrm>
            <a:off x="6753175" y="450675"/>
            <a:ext cx="16848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names elided to “s”</a:t>
            </a:r>
            <a:endParaRPr/>
          </a:p>
        </p:txBody>
      </p:sp>
      <p:sp>
        <p:nvSpPr>
          <p:cNvPr id="323" name="Google Shape;323;p43"/>
          <p:cNvSpPr txBox="1"/>
          <p:nvPr/>
        </p:nvSpPr>
        <p:spPr>
          <a:xfrm>
            <a:off x="203425" y="4234700"/>
            <a:ext cx="16848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intrusion from pass_mgr</a:t>
            </a:r>
            <a:endParaRPr/>
          </a:p>
        </p:txBody>
      </p:sp>
      <p:sp>
        <p:nvSpPr>
          <p:cNvPr id="324" name="Google Shape;324;p43"/>
          <p:cNvSpPr txBox="1"/>
          <p:nvPr/>
        </p:nvSpPr>
        <p:spPr>
          <a:xfrm>
            <a:off x="203425" y="692200"/>
            <a:ext cx="1684800" cy="8313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tcache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Intermediate malicious process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3.15: TRACE “pine”: Ground Truth</a:t>
            </a:r>
            <a:endParaRPr/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50" y="1017725"/>
            <a:ext cx="7102673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6129725" y="957225"/>
            <a:ext cx="6051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pine</a:t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5417075" y="2247425"/>
            <a:ext cx="15282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e-mail</a:t>
            </a:r>
            <a:endParaRPr/>
          </a:p>
        </p:txBody>
      </p:sp>
      <p:sp>
        <p:nvSpPr>
          <p:cNvPr id="333" name="Google Shape;333;p44"/>
          <p:cNvSpPr txBox="1"/>
          <p:nvPr/>
        </p:nvSpPr>
        <p:spPr>
          <a:xfrm>
            <a:off x="2031375" y="1659500"/>
            <a:ext cx="12822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/tmp/tcexec</a:t>
            </a:r>
            <a:endParaRPr/>
          </a:p>
        </p:txBody>
      </p:sp>
      <p:sp>
        <p:nvSpPr>
          <p:cNvPr id="334" name="Google Shape;334;p44"/>
          <p:cNvSpPr txBox="1"/>
          <p:nvPr/>
        </p:nvSpPr>
        <p:spPr>
          <a:xfrm>
            <a:off x="471875" y="1017725"/>
            <a:ext cx="21483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wrong attack!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4.4: FiveDirections excel: Partial Attack (cmd)</a:t>
            </a:r>
            <a:endParaRPr/>
          </a:p>
        </p:txBody>
      </p:sp>
      <p:sp>
        <p:nvSpPr>
          <p:cNvPr id="340" name="Google Shape;34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630, |E| = 1,694. Had trouble connecting these two parts together</a:t>
            </a:r>
            <a:endParaRPr/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1780"/>
            <a:ext cx="9144003" cy="357634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 txBox="1"/>
          <p:nvPr/>
        </p:nvSpPr>
        <p:spPr>
          <a:xfrm>
            <a:off x="7294375" y="1997175"/>
            <a:ext cx="16848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Thunderbird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(email client)</a:t>
            </a:r>
            <a:endParaRPr/>
          </a:p>
        </p:txBody>
      </p:sp>
      <p:cxnSp>
        <p:nvCxnSpPr>
          <p:cNvPr id="343" name="Google Shape;343;p45"/>
          <p:cNvCxnSpPr>
            <a:stCxn id="342" idx="2"/>
          </p:cNvCxnSpPr>
          <p:nvPr/>
        </p:nvCxnSpPr>
        <p:spPr>
          <a:xfrm flipH="1">
            <a:off x="7794775" y="2612775"/>
            <a:ext cx="342000" cy="5793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45"/>
          <p:cNvSpPr txBox="1"/>
          <p:nvPr/>
        </p:nvSpPr>
        <p:spPr>
          <a:xfrm>
            <a:off x="6402500" y="4479750"/>
            <a:ext cx="16848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cmd.exe</a:t>
            </a:r>
            <a:endParaRPr/>
          </a:p>
        </p:txBody>
      </p:sp>
      <p:cxnSp>
        <p:nvCxnSpPr>
          <p:cNvPr id="345" name="Google Shape;345;p45"/>
          <p:cNvCxnSpPr>
            <a:stCxn id="344" idx="0"/>
          </p:cNvCxnSpPr>
          <p:nvPr/>
        </p:nvCxnSpPr>
        <p:spPr>
          <a:xfrm rot="10800000">
            <a:off x="3430700" y="3410250"/>
            <a:ext cx="3814200" cy="10695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4364"/>
            <a:ext cx="9144003" cy="382637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4.4: FiveDirections excel: Partial Attack (powershell)</a:t>
            </a:r>
            <a:endParaRPr/>
          </a:p>
        </p:txBody>
      </p:sp>
      <p:sp>
        <p:nvSpPr>
          <p:cNvPr id="352" name="Google Shape;352;p4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572, |E| = 2,333. Had trouble connecting these two parts together</a:t>
            </a:r>
            <a:endParaRPr/>
          </a:p>
        </p:txBody>
      </p:sp>
      <p:sp>
        <p:nvSpPr>
          <p:cNvPr id="353" name="Google Shape;353;p46"/>
          <p:cNvSpPr txBox="1"/>
          <p:nvPr/>
        </p:nvSpPr>
        <p:spPr>
          <a:xfrm>
            <a:off x="6402500" y="4479750"/>
            <a:ext cx="16848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powershell.exe</a:t>
            </a:r>
            <a:endParaRPr/>
          </a:p>
        </p:txBody>
      </p:sp>
      <p:cxnSp>
        <p:nvCxnSpPr>
          <p:cNvPr id="354" name="Google Shape;354;p46"/>
          <p:cNvCxnSpPr>
            <a:stCxn id="353" idx="0"/>
          </p:cNvCxnSpPr>
          <p:nvPr/>
        </p:nvCxnSpPr>
        <p:spPr>
          <a:xfrm rot="10800000">
            <a:off x="4817600" y="3332250"/>
            <a:ext cx="2427300" cy="11475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4.4: FiveDirections excel: Ground Truth</a:t>
            </a:r>
            <a:endParaRPr/>
          </a:p>
        </p:txBody>
      </p:sp>
      <p:sp>
        <p:nvSpPr>
          <p:cNvPr id="360" name="Google Shape;36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5006"/>
            <a:ext cx="9143999" cy="335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4.8: THEIA executable: Failed Attack</a:t>
            </a:r>
            <a:endParaRPr/>
          </a:p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41, |E| = 52</a:t>
            </a:r>
            <a:endParaRPr/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00" y="1371600"/>
            <a:ext cx="31242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 txBox="1"/>
          <p:nvPr/>
        </p:nvSpPr>
        <p:spPr>
          <a:xfrm>
            <a:off x="6028425" y="2009300"/>
            <a:ext cx="24756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 manually ran malicious tcexec from bash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4.8: THEIA executable: Ground Truth</a:t>
            </a:r>
            <a:endParaRPr/>
          </a:p>
        </p:txBody>
      </p:sp>
      <p:sp>
        <p:nvSpPr>
          <p:cNvPr id="375" name="Google Shape;375;p49"/>
          <p:cNvSpPr txBox="1"/>
          <p:nvPr/>
        </p:nvSpPr>
        <p:spPr>
          <a:xfrm>
            <a:off x="4322700" y="3651925"/>
            <a:ext cx="31803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include this as it is </a:t>
            </a:r>
            <a:r>
              <a:rPr lang="en"/>
              <a:t>indistinguishable from benign activity</a:t>
            </a:r>
            <a:endParaRPr/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25" y="1068825"/>
            <a:ext cx="297360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/>
          <p:nvPr/>
        </p:nvSpPr>
        <p:spPr>
          <a:xfrm>
            <a:off x="3773450" y="3075175"/>
            <a:ext cx="342900" cy="1769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013"/>
            <a:ext cx="9143999" cy="38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4.9: TRACE </a:t>
            </a:r>
            <a:r>
              <a:rPr lang="en"/>
              <a:t>executable</a:t>
            </a:r>
            <a:r>
              <a:rPr lang="en"/>
              <a:t>: Successful Attack</a:t>
            </a:r>
            <a:endParaRPr/>
          </a:p>
        </p:txBody>
      </p:sp>
      <p:sp>
        <p:nvSpPr>
          <p:cNvPr id="384" name="Google Shape;38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67,398, |E| = 134,639. Large due to port scanning</a:t>
            </a:r>
            <a:endParaRPr/>
          </a:p>
        </p:txBody>
      </p:sp>
      <p:sp>
        <p:nvSpPr>
          <p:cNvPr id="385" name="Google Shape;385;p50"/>
          <p:cNvSpPr txBox="1"/>
          <p:nvPr/>
        </p:nvSpPr>
        <p:spPr>
          <a:xfrm>
            <a:off x="6161875" y="1152475"/>
            <a:ext cx="1578300" cy="6156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Scanned ports elided for space</a:t>
            </a:r>
            <a:endParaRPr/>
          </a:p>
        </p:txBody>
      </p:sp>
      <p:cxnSp>
        <p:nvCxnSpPr>
          <p:cNvPr id="386" name="Google Shape;386;p50"/>
          <p:cNvCxnSpPr>
            <a:stCxn id="385" idx="1"/>
          </p:cNvCxnSpPr>
          <p:nvPr/>
        </p:nvCxnSpPr>
        <p:spPr>
          <a:xfrm flipH="1">
            <a:off x="5300875" y="1460275"/>
            <a:ext cx="861000" cy="6954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50"/>
          <p:cNvSpPr txBox="1"/>
          <p:nvPr/>
        </p:nvSpPr>
        <p:spPr>
          <a:xfrm>
            <a:off x="368075" y="4024700"/>
            <a:ext cx="15783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is pine</a:t>
            </a:r>
            <a:endParaRPr/>
          </a:p>
        </p:txBody>
      </p:sp>
      <p:cxnSp>
        <p:nvCxnSpPr>
          <p:cNvPr id="388" name="Google Shape;388;p50"/>
          <p:cNvCxnSpPr>
            <a:stCxn id="387" idx="0"/>
          </p:cNvCxnSpPr>
          <p:nvPr/>
        </p:nvCxnSpPr>
        <p:spPr>
          <a:xfrm flipH="1" rot="10800000">
            <a:off x="1157225" y="2810300"/>
            <a:ext cx="2218800" cy="12144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950" y="970973"/>
            <a:ext cx="5183776" cy="412102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4.9: TRACE executable: Ground Truth</a:t>
            </a:r>
            <a:endParaRPr/>
          </a:p>
        </p:txBody>
      </p:sp>
      <p:sp>
        <p:nvSpPr>
          <p:cNvPr id="395" name="Google Shape;39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is clearly the wrong ground truth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3.1: CADETS nginx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5" y="1017725"/>
            <a:ext cx="483203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4465350" y="939876"/>
            <a:ext cx="13326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81.49.200.168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4295625" y="1395350"/>
            <a:ext cx="7170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5409175" y="2034400"/>
            <a:ext cx="17076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/dev/gtx_alsa_675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5368475" y="2864800"/>
            <a:ext cx="12339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/tmp/vUgefal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5368475" y="3322000"/>
            <a:ext cx="12339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/tmp/vUgefal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4.9</a:t>
            </a:r>
            <a:r>
              <a:rPr lang="en"/>
              <a:t>: TRACE pine: Real Ground Truth</a:t>
            </a:r>
            <a:endParaRPr/>
          </a:p>
        </p:txBody>
      </p:sp>
      <p:pic>
        <p:nvPicPr>
          <p:cNvPr id="401" name="Google Shape;4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50" y="1017725"/>
            <a:ext cx="7102673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2"/>
          <p:cNvSpPr txBox="1"/>
          <p:nvPr/>
        </p:nvSpPr>
        <p:spPr>
          <a:xfrm>
            <a:off x="6129725" y="957225"/>
            <a:ext cx="6051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pine</a:t>
            </a:r>
            <a:endParaRPr/>
          </a:p>
        </p:txBody>
      </p:sp>
      <p:sp>
        <p:nvSpPr>
          <p:cNvPr id="403" name="Google Shape;403;p52"/>
          <p:cNvSpPr txBox="1"/>
          <p:nvPr/>
        </p:nvSpPr>
        <p:spPr>
          <a:xfrm>
            <a:off x="5417075" y="2247425"/>
            <a:ext cx="15282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e-mail</a:t>
            </a:r>
            <a:endParaRPr/>
          </a:p>
        </p:txBody>
      </p:sp>
      <p:sp>
        <p:nvSpPr>
          <p:cNvPr id="404" name="Google Shape;404;p52"/>
          <p:cNvSpPr txBox="1"/>
          <p:nvPr/>
        </p:nvSpPr>
        <p:spPr>
          <a:xfrm>
            <a:off x="2031375" y="1659500"/>
            <a:ext cx="12822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/tmp/tcexec</a:t>
            </a:r>
            <a:endParaRPr/>
          </a:p>
        </p:txBody>
      </p:sp>
      <p:sp>
        <p:nvSpPr>
          <p:cNvPr id="405" name="Google Shape;405;p52"/>
          <p:cNvSpPr txBox="1"/>
          <p:nvPr/>
        </p:nvSpPr>
        <p:spPr>
          <a:xfrm>
            <a:off x="471875" y="1017725"/>
            <a:ext cx="21483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the 3.15 graph!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connection between nginx and gtx_alsa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initial malicious ad server (81.49.200.168)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missing attack behaviors are probably due to lost capture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3669" l="0" r="0" t="3660"/>
          <a:stretch/>
        </p:blipFill>
        <p:spPr>
          <a:xfrm>
            <a:off x="0" y="2588719"/>
            <a:ext cx="9143998" cy="145941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3.1: CADETS nginx</a:t>
            </a:r>
            <a:endParaRPr/>
          </a:p>
        </p:txBody>
      </p:sp>
      <p:cxnSp>
        <p:nvCxnSpPr>
          <p:cNvPr id="87" name="Google Shape;87;p17"/>
          <p:cNvCxnSpPr/>
          <p:nvPr/>
        </p:nvCxnSpPr>
        <p:spPr>
          <a:xfrm rot="10800000">
            <a:off x="1529025" y="3441402"/>
            <a:ext cx="7800" cy="9387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7"/>
          <p:cNvSpPr txBox="1"/>
          <p:nvPr/>
        </p:nvSpPr>
        <p:spPr>
          <a:xfrm>
            <a:off x="1224225" y="4380102"/>
            <a:ext cx="6321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1859800" y="2263827"/>
            <a:ext cx="8493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gtx_alsa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2774200" y="2263827"/>
            <a:ext cx="12114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/tmp/vUgefal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3.2: TRACE firefox: Failed Attack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54, |E| = 9,232,178. This attack crashed TRACE due to excessive logs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2049"/>
            <a:ext cx="9144003" cy="8126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3201975" y="1562475"/>
            <a:ext cx="49113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all </a:t>
            </a:r>
            <a:r>
              <a:rPr lang="en"/>
              <a:t>mmaps to an unhandled node type on my end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3.2: TRACE firefox: Failed Attack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|V| = 54, |E| = 9,232,178. This attack crashed TRACE due to excessive logs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863" y="1580775"/>
            <a:ext cx="599826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6381575" y="2133975"/>
            <a:ext cx="18495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BEEP execution unit</a:t>
            </a:r>
            <a:endParaRPr/>
          </a:p>
        </p:txBody>
      </p:sp>
      <p:cxnSp>
        <p:nvCxnSpPr>
          <p:cNvPr id="107" name="Google Shape;107;p19"/>
          <p:cNvCxnSpPr>
            <a:stCxn id="106" idx="1"/>
          </p:cNvCxnSpPr>
          <p:nvPr/>
        </p:nvCxnSpPr>
        <p:spPr>
          <a:xfrm flipH="1">
            <a:off x="4786475" y="2334075"/>
            <a:ext cx="1595100" cy="2814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/>
          <p:nvPr/>
        </p:nvCxnSpPr>
        <p:spPr>
          <a:xfrm flipH="1">
            <a:off x="4732225" y="2545250"/>
            <a:ext cx="1815600" cy="13794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9"/>
          <p:cNvCxnSpPr/>
          <p:nvPr/>
        </p:nvCxnSpPr>
        <p:spPr>
          <a:xfrm flipH="1" rot="10800000">
            <a:off x="2121300" y="3375850"/>
            <a:ext cx="1157700" cy="3150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9"/>
          <p:cNvSpPr txBox="1"/>
          <p:nvPr/>
        </p:nvSpPr>
        <p:spPr>
          <a:xfrm>
            <a:off x="526200" y="3524450"/>
            <a:ext cx="15951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binary?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974750" y="1806500"/>
            <a:ext cx="15951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Shellcode server</a:t>
            </a:r>
            <a:endParaRPr/>
          </a:p>
        </p:txBody>
      </p:sp>
      <p:cxnSp>
        <p:nvCxnSpPr>
          <p:cNvPr id="112" name="Google Shape;112;p19"/>
          <p:cNvCxnSpPr/>
          <p:nvPr/>
        </p:nvCxnSpPr>
        <p:spPr>
          <a:xfrm>
            <a:off x="2569850" y="2164100"/>
            <a:ext cx="1608900" cy="10749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9"/>
          <p:cNvCxnSpPr/>
          <p:nvPr/>
        </p:nvCxnSpPr>
        <p:spPr>
          <a:xfrm>
            <a:off x="2417450" y="2203066"/>
            <a:ext cx="607800" cy="2345100"/>
          </a:xfrm>
          <a:prstGeom prst="straightConnector1">
            <a:avLst/>
          </a:prstGeom>
          <a:noFill/>
          <a:ln cap="flat" cmpd="sng" w="19050">
            <a:solidFill>
              <a:srgbClr val="6CD8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TRACE firefox: Successful Attack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|V| = 668, |E| = 3,597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Hard to make sense of this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325" y="1017725"/>
            <a:ext cx="5846725" cy="38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25" y="0"/>
            <a:ext cx="78041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163402" y="4502925"/>
            <a:ext cx="18099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“cache” is malicious</a:t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3978599" y="189850"/>
            <a:ext cx="30993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“Failed a few times before working”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6794525" y="4227425"/>
            <a:ext cx="2167500" cy="400200"/>
          </a:xfrm>
          <a:prstGeom prst="rect">
            <a:avLst/>
          </a:prstGeom>
          <a:noFill/>
          <a:ln cap="flat" cmpd="sng" w="28575">
            <a:solidFill>
              <a:srgbClr val="6CD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Probably a BEEP unit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